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36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680BBA29-F663-4BE3-9A5B-2C0F7ED83A57}" type="datetimeFigureOut">
              <a:rPr lang="en-AU" smtClean="0"/>
              <a:pPr/>
              <a:t>28/09/2011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5B71D90-113C-4633-808A-B1096E511E8B}" type="slidenum">
              <a:rPr lang="en-AU" smtClean="0"/>
              <a:pPr/>
              <a:t>‹#›</a:t>
            </a:fld>
            <a:endParaRPr lang="en-AU"/>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80BBA29-F663-4BE3-9A5B-2C0F7ED83A57}" type="datetimeFigureOut">
              <a:rPr lang="en-AU" smtClean="0"/>
              <a:pPr/>
              <a:t>28/09/2011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5B71D90-113C-4633-808A-B1096E511E8B}"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80BBA29-F663-4BE3-9A5B-2C0F7ED83A57}" type="datetimeFigureOut">
              <a:rPr lang="en-AU" smtClean="0"/>
              <a:pPr/>
              <a:t>28/09/2011</a:t>
            </a:fld>
            <a:endParaRPr lang="en-AU"/>
          </a:p>
        </p:txBody>
      </p:sp>
      <p:sp>
        <p:nvSpPr>
          <p:cNvPr id="5" name="Footer Placeholder 4"/>
          <p:cNvSpPr>
            <a:spLocks noGrp="1"/>
          </p:cNvSpPr>
          <p:nvPr>
            <p:ph type="ftr" sz="quarter" idx="11"/>
          </p:nvPr>
        </p:nvSpPr>
        <p:spPr>
          <a:xfrm>
            <a:off x="2640597" y="6377459"/>
            <a:ext cx="3836404" cy="365125"/>
          </a:xfrm>
        </p:spPr>
        <p:txBody>
          <a:bodyPr/>
          <a:lstStyle/>
          <a:p>
            <a:endParaRPr lang="en-AU"/>
          </a:p>
        </p:txBody>
      </p:sp>
      <p:sp>
        <p:nvSpPr>
          <p:cNvPr id="6" name="Slide Number Placeholder 5"/>
          <p:cNvSpPr>
            <a:spLocks noGrp="1"/>
          </p:cNvSpPr>
          <p:nvPr>
            <p:ph type="sldNum" sz="quarter" idx="12"/>
          </p:nvPr>
        </p:nvSpPr>
        <p:spPr/>
        <p:txBody>
          <a:bodyPr/>
          <a:lstStyle/>
          <a:p>
            <a:fld id="{85B71D90-113C-4633-808A-B1096E511E8B}"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80BBA29-F663-4BE3-9A5B-2C0F7ED83A57}" type="datetimeFigureOut">
              <a:rPr lang="en-AU" smtClean="0"/>
              <a:pPr/>
              <a:t>28/09/2011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5B71D90-113C-4633-808A-B1096E511E8B}"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80BBA29-F663-4BE3-9A5B-2C0F7ED83A57}" type="datetimeFigureOut">
              <a:rPr lang="en-AU" smtClean="0"/>
              <a:pPr/>
              <a:t>28/09/2011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5B71D90-113C-4633-808A-B1096E511E8B}"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80BBA29-F663-4BE3-9A5B-2C0F7ED83A57}" type="datetimeFigureOut">
              <a:rPr lang="en-AU" smtClean="0"/>
              <a:pPr/>
              <a:t>28/09/2011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5B71D90-113C-4633-808A-B1096E511E8B}"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80BBA29-F663-4BE3-9A5B-2C0F7ED83A57}" type="datetimeFigureOut">
              <a:rPr lang="en-AU" smtClean="0"/>
              <a:pPr/>
              <a:t>28/09/2011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85B71D90-113C-4633-808A-B1096E511E8B}"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80BBA29-F663-4BE3-9A5B-2C0F7ED83A57}" type="datetimeFigureOut">
              <a:rPr lang="en-AU" smtClean="0"/>
              <a:pPr/>
              <a:t>28/09/2011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85B71D90-113C-4633-808A-B1096E511E8B}"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0BBA29-F663-4BE3-9A5B-2C0F7ED83A57}" type="datetimeFigureOut">
              <a:rPr lang="en-AU" smtClean="0"/>
              <a:pPr/>
              <a:t>28/09/2011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85B71D90-113C-4633-808A-B1096E511E8B}"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80BBA29-F663-4BE3-9A5B-2C0F7ED83A57}" type="datetimeFigureOut">
              <a:rPr lang="en-AU" smtClean="0"/>
              <a:pPr/>
              <a:t>28/09/2011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5B71D90-113C-4633-808A-B1096E511E8B}" type="slidenum">
              <a:rPr lang="en-AU" smtClean="0"/>
              <a:pPr/>
              <a:t>‹#›</a:t>
            </a:fld>
            <a:endParaRPr lang="en-AU"/>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680BBA29-F663-4BE3-9A5B-2C0F7ED83A57}" type="datetimeFigureOut">
              <a:rPr lang="en-AU" smtClean="0"/>
              <a:pPr/>
              <a:t>28/09/2011</a:t>
            </a:fld>
            <a:endParaRPr lang="en-AU"/>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AU"/>
          </a:p>
        </p:txBody>
      </p:sp>
      <p:sp>
        <p:nvSpPr>
          <p:cNvPr id="7" name="Slide Number Placeholder 6"/>
          <p:cNvSpPr>
            <a:spLocks noGrp="1"/>
          </p:cNvSpPr>
          <p:nvPr>
            <p:ph type="sldNum" sz="quarter" idx="12"/>
          </p:nvPr>
        </p:nvSpPr>
        <p:spPr>
          <a:xfrm>
            <a:off x="8339328" y="1170432"/>
            <a:ext cx="733864" cy="201168"/>
          </a:xfrm>
        </p:spPr>
        <p:txBody>
          <a:bodyPr/>
          <a:lstStyle/>
          <a:p>
            <a:fld id="{85B71D90-113C-4633-808A-B1096E511E8B}"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680BBA29-F663-4BE3-9A5B-2C0F7ED83A57}" type="datetimeFigureOut">
              <a:rPr lang="en-AU" smtClean="0"/>
              <a:pPr/>
              <a:t>28/09/2011</a:t>
            </a:fld>
            <a:endParaRPr lang="en-AU"/>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AU"/>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85B71D90-113C-4633-808A-B1096E511E8B}"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youtube.com/watch?v=Mwk0RKyFZfA&amp;feature=related"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teachersmedia.co.uk/behaviourchallengeprimary"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smtClean="0"/>
              <a:t>Week 10</a:t>
            </a:r>
            <a:endParaRPr lang="en-AU"/>
          </a:p>
        </p:txBody>
      </p:sp>
      <p:sp>
        <p:nvSpPr>
          <p:cNvPr id="3" name="Subtitle 2"/>
          <p:cNvSpPr>
            <a:spLocks noGrp="1"/>
          </p:cNvSpPr>
          <p:nvPr>
            <p:ph type="subTitle" idx="1"/>
          </p:nvPr>
        </p:nvSpPr>
        <p:spPr/>
        <p:txBody>
          <a:bodyPr/>
          <a:lstStyle/>
          <a:p>
            <a:r>
              <a:rPr lang="en-AU" dirty="0" smtClean="0"/>
              <a:t>Positive Behaviour Leadership</a:t>
            </a: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Jonah</a:t>
            </a:r>
            <a:endParaRPr lang="en-AU" dirty="0"/>
          </a:p>
        </p:txBody>
      </p:sp>
      <p:sp>
        <p:nvSpPr>
          <p:cNvPr id="3" name="Content Placeholder 2"/>
          <p:cNvSpPr>
            <a:spLocks noGrp="1"/>
          </p:cNvSpPr>
          <p:nvPr>
            <p:ph idx="1"/>
          </p:nvPr>
        </p:nvSpPr>
        <p:spPr/>
        <p:txBody>
          <a:bodyPr>
            <a:normAutofit fontScale="92500" lnSpcReduction="20000"/>
          </a:bodyPr>
          <a:lstStyle/>
          <a:p>
            <a:r>
              <a:rPr lang="en-AU" u="sng" dirty="0" smtClean="0">
                <a:hlinkClick r:id="rId2"/>
              </a:rPr>
              <a:t>http://www.youtube.com/watch?v=Mwk0RKyFZfA&amp;feature=related</a:t>
            </a:r>
            <a:r>
              <a:rPr lang="en-AU" dirty="0" smtClean="0"/>
              <a:t> </a:t>
            </a:r>
          </a:p>
          <a:p>
            <a:endParaRPr lang="en-AU" dirty="0" smtClean="0"/>
          </a:p>
          <a:p>
            <a:r>
              <a:rPr lang="en-AU" dirty="0" smtClean="0"/>
              <a:t>What are the observable (</a:t>
            </a:r>
            <a:r>
              <a:rPr lang="en-AU" dirty="0" err="1" smtClean="0"/>
              <a:t>mis</a:t>
            </a:r>
            <a:r>
              <a:rPr lang="en-AU" dirty="0" smtClean="0"/>
              <a:t>)behaviours? </a:t>
            </a:r>
          </a:p>
          <a:p>
            <a:r>
              <a:rPr lang="en-AU" dirty="0" smtClean="0"/>
              <a:t>What is the students primary need? </a:t>
            </a:r>
            <a:br>
              <a:rPr lang="en-AU" dirty="0" smtClean="0"/>
            </a:br>
            <a:r>
              <a:rPr lang="en-AU" dirty="0" smtClean="0"/>
              <a:t>What strategies is the student using?</a:t>
            </a:r>
            <a:br>
              <a:rPr lang="en-AU" dirty="0" smtClean="0"/>
            </a:br>
            <a:endParaRPr lang="en-AU" dirty="0" smtClean="0"/>
          </a:p>
          <a:p>
            <a:r>
              <a:rPr lang="en-AU" dirty="0" smtClean="0"/>
              <a:t>Observe the teacher  - words, actions, tone, </a:t>
            </a:r>
          </a:p>
          <a:p>
            <a:r>
              <a:rPr lang="en-AU" dirty="0" smtClean="0"/>
              <a:t>How could she have handled situation differently?</a:t>
            </a:r>
          </a:p>
          <a:p>
            <a:r>
              <a:rPr lang="en-AU" dirty="0" smtClean="0"/>
              <a:t>What other strategies could she have used?</a:t>
            </a:r>
          </a:p>
          <a:p>
            <a:pPr>
              <a:buNone/>
            </a:pPr>
            <a:endParaRPr lang="en-AU" dirty="0" smtClean="0"/>
          </a:p>
          <a:p>
            <a:pPr>
              <a:buNone/>
            </a:pPr>
            <a:endParaRPr lang="en-AU" dirty="0" smtClean="0"/>
          </a:p>
          <a:p>
            <a:pPr>
              <a:buNone/>
            </a:pPr>
            <a:endParaRPr lang="en-AU"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smtClean="0"/>
              <a:t>The Chatterbox</a:t>
            </a:r>
            <a:r>
              <a:rPr lang="en-AU" dirty="0" smtClean="0"/>
              <a:t> </a:t>
            </a:r>
            <a:endParaRPr lang="en-AU" dirty="0"/>
          </a:p>
        </p:txBody>
      </p:sp>
      <p:sp>
        <p:nvSpPr>
          <p:cNvPr id="3" name="Content Placeholder 2"/>
          <p:cNvSpPr>
            <a:spLocks noGrp="1"/>
          </p:cNvSpPr>
          <p:nvPr>
            <p:ph idx="1"/>
          </p:nvPr>
        </p:nvSpPr>
        <p:spPr/>
        <p:txBody>
          <a:bodyPr>
            <a:normAutofit/>
          </a:bodyPr>
          <a:lstStyle/>
          <a:p>
            <a:r>
              <a:rPr lang="en-AU" sz="2000" dirty="0" smtClean="0"/>
              <a:t>The </a:t>
            </a:r>
            <a:r>
              <a:rPr lang="en-AU" sz="2000" dirty="0" smtClean="0"/>
              <a:t>teacher is explaining a point on the board prior to group activities, one student turns to another and begins whispering. </a:t>
            </a:r>
          </a:p>
          <a:p>
            <a:r>
              <a:rPr lang="en-AU" sz="2000" b="1" dirty="0" smtClean="0"/>
              <a:t>Teacher:</a:t>
            </a:r>
            <a:r>
              <a:rPr lang="en-AU" sz="2000" dirty="0" smtClean="0"/>
              <a:t> "Lisa and Emma, I'm trying to teach!"</a:t>
            </a:r>
            <a:br>
              <a:rPr lang="en-AU" sz="2000" dirty="0" smtClean="0"/>
            </a:br>
            <a:r>
              <a:rPr lang="en-AU" sz="2000" b="1" dirty="0" smtClean="0"/>
              <a:t>Lisa:</a:t>
            </a:r>
            <a:r>
              <a:rPr lang="en-AU" sz="2000" dirty="0" smtClean="0"/>
              <a:t> "I wasn't talking. Geez!"</a:t>
            </a:r>
            <a:br>
              <a:rPr lang="en-AU" sz="2000" dirty="0" smtClean="0"/>
            </a:br>
            <a:r>
              <a:rPr lang="en-AU" sz="2000" b="1" dirty="0" smtClean="0"/>
              <a:t>Teacher:</a:t>
            </a:r>
            <a:r>
              <a:rPr lang="en-AU" sz="2000" dirty="0" smtClean="0"/>
              <a:t> "Lisa, I saw you talking to Emma. Don't talk while I'm teaching. Pay attention."</a:t>
            </a:r>
            <a:br>
              <a:rPr lang="en-AU" sz="2000" dirty="0" smtClean="0"/>
            </a:br>
            <a:r>
              <a:rPr lang="en-AU" sz="2000" b="1" dirty="0" smtClean="0"/>
              <a:t>Lisa:</a:t>
            </a:r>
            <a:r>
              <a:rPr lang="en-AU" sz="2000" dirty="0" smtClean="0"/>
              <a:t> "C'mon, Emma just asked me about the work!"</a:t>
            </a:r>
            <a:br>
              <a:rPr lang="en-AU" sz="2000" dirty="0" smtClean="0"/>
            </a:br>
            <a:r>
              <a:rPr lang="en-AU" sz="2000" b="1" dirty="0" smtClean="0"/>
              <a:t>Teacher:</a:t>
            </a:r>
            <a:r>
              <a:rPr lang="en-AU" sz="2000" dirty="0" smtClean="0"/>
              <a:t> "Look — I don't care who said what.</a:t>
            </a:r>
            <a:br>
              <a:rPr lang="en-AU" sz="2000" dirty="0" smtClean="0"/>
            </a:br>
            <a:r>
              <a:rPr lang="en-AU" sz="2000" dirty="0" smtClean="0"/>
              <a:t>(The teacher is naturally becoming irritated, especially by Lisa's tone and body language.)</a:t>
            </a:r>
            <a:br>
              <a:rPr lang="en-AU" sz="2000" dirty="0" smtClean="0"/>
            </a:br>
            <a:r>
              <a:rPr lang="en-AU" sz="2000" b="1" dirty="0" smtClean="0"/>
              <a:t>Lisa:</a:t>
            </a:r>
            <a:r>
              <a:rPr lang="en-AU" sz="2000" dirty="0" smtClean="0"/>
              <a:t> "But, Emma "</a:t>
            </a:r>
            <a:br>
              <a:rPr lang="en-AU" sz="2000" dirty="0" smtClean="0"/>
            </a:br>
            <a:r>
              <a:rPr lang="en-AU" sz="2000" b="1" dirty="0" smtClean="0"/>
              <a:t>Teacher:</a:t>
            </a:r>
            <a:r>
              <a:rPr lang="en-AU" sz="2000" dirty="0" smtClean="0"/>
              <a:t> "Lisa!" This loud response is followed by "One more word and I'll . . ." or a stand-up lecture: "I'm sick and tired of . . ." </a:t>
            </a:r>
          </a:p>
          <a:p>
            <a:r>
              <a:rPr lang="en-AU" sz="2000" dirty="0" smtClean="0"/>
              <a:t>Either way, there is collateral damage. </a:t>
            </a:r>
          </a:p>
          <a:p>
            <a:endParaRPr lang="en-AU"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smtClean="0"/>
              <a:t>The </a:t>
            </a:r>
            <a:r>
              <a:rPr lang="en-AU" b="1" dirty="0" smtClean="0"/>
              <a:t>Clinger</a:t>
            </a:r>
            <a:endParaRPr lang="en-AU" dirty="0"/>
          </a:p>
        </p:txBody>
      </p:sp>
      <p:sp>
        <p:nvSpPr>
          <p:cNvPr id="3" name="Content Placeholder 2"/>
          <p:cNvSpPr>
            <a:spLocks noGrp="1"/>
          </p:cNvSpPr>
          <p:nvPr>
            <p:ph idx="1"/>
          </p:nvPr>
        </p:nvSpPr>
        <p:spPr/>
        <p:txBody>
          <a:bodyPr>
            <a:normAutofit/>
          </a:bodyPr>
          <a:lstStyle/>
          <a:p>
            <a:r>
              <a:rPr lang="en-AU" sz="2400" dirty="0" smtClean="0"/>
              <a:t>During </a:t>
            </a:r>
            <a:r>
              <a:rPr lang="en-AU" sz="2400" dirty="0" smtClean="0"/>
              <a:t>a story-writing activity around the children's tables. </a:t>
            </a:r>
            <a:r>
              <a:rPr lang="en-AU" sz="2400" dirty="0" err="1" smtClean="0"/>
              <a:t>Halid</a:t>
            </a:r>
            <a:r>
              <a:rPr lang="en-AU" sz="2400" dirty="0" smtClean="0"/>
              <a:t> calls out across the room. </a:t>
            </a:r>
          </a:p>
          <a:p>
            <a:r>
              <a:rPr lang="en-AU" sz="2400" b="1" dirty="0" err="1" smtClean="0"/>
              <a:t>Halid</a:t>
            </a:r>
            <a:r>
              <a:rPr lang="en-AU" sz="2400" b="1" dirty="0" smtClean="0"/>
              <a:t>:</a:t>
            </a:r>
            <a:r>
              <a:rPr lang="en-AU" sz="2400" dirty="0" smtClean="0"/>
              <a:t> "Miss, Miss, I need you."</a:t>
            </a:r>
            <a:br>
              <a:rPr lang="en-AU" sz="2400" dirty="0" smtClean="0"/>
            </a:br>
            <a:r>
              <a:rPr lang="en-AU" sz="2400" b="1" dirty="0" smtClean="0"/>
              <a:t>Teacher:</a:t>
            </a:r>
            <a:r>
              <a:rPr lang="en-AU" sz="2400" dirty="0" smtClean="0"/>
              <a:t> "Just a minute, </a:t>
            </a:r>
            <a:r>
              <a:rPr lang="en-AU" sz="2400" dirty="0" err="1" smtClean="0"/>
              <a:t>Halid</a:t>
            </a:r>
            <a:r>
              <a:rPr lang="en-AU" sz="2400" dirty="0" smtClean="0"/>
              <a:t>."</a:t>
            </a:r>
            <a:br>
              <a:rPr lang="en-AU" sz="2400" dirty="0" smtClean="0"/>
            </a:br>
            <a:r>
              <a:rPr lang="en-AU" sz="2400" b="1" dirty="0" err="1" smtClean="0"/>
              <a:t>Halid</a:t>
            </a:r>
            <a:r>
              <a:rPr lang="en-AU" sz="2400" b="1" dirty="0" smtClean="0"/>
              <a:t>:</a:t>
            </a:r>
            <a:r>
              <a:rPr lang="en-AU" sz="2400" dirty="0" smtClean="0"/>
              <a:t> "But Miss, I don't know what we're supposed to do next!"</a:t>
            </a:r>
            <a:br>
              <a:rPr lang="en-AU" sz="2400" dirty="0" smtClean="0"/>
            </a:br>
            <a:r>
              <a:rPr lang="en-AU" sz="2400" b="1" dirty="0" smtClean="0"/>
              <a:t>Teacher:</a:t>
            </a:r>
            <a:r>
              <a:rPr lang="en-AU" sz="2400" dirty="0" smtClean="0"/>
              <a:t> "Look, I can't be in two places at once, can I?"</a:t>
            </a:r>
            <a:br>
              <a:rPr lang="en-AU" sz="2400" dirty="0" smtClean="0"/>
            </a:br>
            <a:r>
              <a:rPr lang="en-AU" sz="2400" b="1" dirty="0" err="1" smtClean="0"/>
              <a:t>Halid</a:t>
            </a:r>
            <a:r>
              <a:rPr lang="en-AU" sz="2400" b="1" dirty="0" smtClean="0"/>
              <a:t>:</a:t>
            </a:r>
            <a:r>
              <a:rPr lang="en-AU" sz="2400" dirty="0" smtClean="0"/>
              <a:t> (beginning to whine) "But Miss . . ."</a:t>
            </a:r>
            <a:br>
              <a:rPr lang="en-AU" sz="2400" dirty="0" smtClean="0"/>
            </a:br>
            <a:r>
              <a:rPr lang="en-AU" sz="2400" b="1" dirty="0" smtClean="0"/>
              <a:t>Teacher:</a:t>
            </a:r>
            <a:r>
              <a:rPr lang="en-AU" sz="2400" dirty="0" smtClean="0"/>
              <a:t> "Oh, all right!" She goes over to help him, reinforcing the unhelpful association that when he calls out, she will always attend to him. </a:t>
            </a:r>
          </a:p>
          <a:p>
            <a:endParaRPr lang="en-AU"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smtClean="0"/>
              <a:t>The </a:t>
            </a:r>
            <a:r>
              <a:rPr lang="en-AU" b="1" dirty="0" smtClean="0"/>
              <a:t>Boycotter</a:t>
            </a:r>
            <a:endParaRPr lang="en-AU" dirty="0"/>
          </a:p>
        </p:txBody>
      </p:sp>
      <p:sp>
        <p:nvSpPr>
          <p:cNvPr id="3" name="Content Placeholder 2"/>
          <p:cNvSpPr>
            <a:spLocks noGrp="1"/>
          </p:cNvSpPr>
          <p:nvPr>
            <p:ph idx="1"/>
          </p:nvPr>
        </p:nvSpPr>
        <p:spPr/>
        <p:txBody>
          <a:bodyPr>
            <a:normAutofit/>
          </a:bodyPr>
          <a:lstStyle/>
          <a:p>
            <a:r>
              <a:rPr lang="en-AU" sz="2000" dirty="0" smtClean="0"/>
              <a:t>Across </a:t>
            </a:r>
            <a:r>
              <a:rPr lang="en-AU" sz="2000" dirty="0" smtClean="0"/>
              <a:t>the hall, the third graders are hard at work on their mapping project — all except David, who sits staring glumly into space. His teacher knows he can do the work — that's what drives her crazy. </a:t>
            </a:r>
          </a:p>
          <a:p>
            <a:r>
              <a:rPr lang="en-AU" sz="2000" b="1" dirty="0" smtClean="0"/>
              <a:t>Teacher:</a:t>
            </a:r>
            <a:r>
              <a:rPr lang="en-AU" sz="2000" dirty="0" smtClean="0"/>
              <a:t> "David, why aren't you working?"</a:t>
            </a:r>
            <a:br>
              <a:rPr lang="en-AU" sz="2000" dirty="0" smtClean="0"/>
            </a:br>
            <a:r>
              <a:rPr lang="en-AU" sz="2000" b="1" dirty="0" smtClean="0"/>
              <a:t>David:</a:t>
            </a:r>
            <a:r>
              <a:rPr lang="en-AU" sz="2000" dirty="0" smtClean="0"/>
              <a:t> (sighs) "I dunno."</a:t>
            </a:r>
            <a:br>
              <a:rPr lang="en-AU" sz="2000" dirty="0" smtClean="0"/>
            </a:br>
            <a:r>
              <a:rPr lang="en-AU" sz="2000" b="1" dirty="0" smtClean="0"/>
              <a:t>Teacher:</a:t>
            </a:r>
            <a:r>
              <a:rPr lang="en-AU" sz="2000" dirty="0" smtClean="0"/>
              <a:t> "Is there a problem with the assignment?"</a:t>
            </a:r>
            <a:br>
              <a:rPr lang="en-AU" sz="2000" dirty="0" smtClean="0"/>
            </a:br>
            <a:r>
              <a:rPr lang="en-AU" sz="2000" b="1" dirty="0" smtClean="0"/>
              <a:t>David:</a:t>
            </a:r>
            <a:r>
              <a:rPr lang="en-AU" sz="2000" dirty="0" smtClean="0"/>
              <a:t> "Yeah . . . geography is boring."</a:t>
            </a:r>
            <a:br>
              <a:rPr lang="en-AU" sz="2000" dirty="0" smtClean="0"/>
            </a:br>
            <a:r>
              <a:rPr lang="en-AU" sz="2000" b="1" dirty="0" smtClean="0"/>
              <a:t>Teacher:</a:t>
            </a:r>
            <a:r>
              <a:rPr lang="en-AU" sz="2000" dirty="0" smtClean="0"/>
              <a:t> "Boring, eh? Well, that's too bad. You'll just have to sit there and be bored until that map is done. . . . I don't care if it takes all day!"</a:t>
            </a:r>
            <a:br>
              <a:rPr lang="en-AU" sz="2000" dirty="0" smtClean="0"/>
            </a:br>
            <a:r>
              <a:rPr lang="en-AU" sz="2000" dirty="0" smtClean="0"/>
              <a:t>David hunkers down for the duration. The power struggle is on. </a:t>
            </a:r>
          </a:p>
          <a:p>
            <a:endParaRPr lang="en-AU"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smtClean="0"/>
              <a:t>The </a:t>
            </a:r>
            <a:r>
              <a:rPr lang="en-AU" b="1" dirty="0" smtClean="0"/>
              <a:t>Debater</a:t>
            </a:r>
            <a:endParaRPr lang="en-AU" dirty="0"/>
          </a:p>
        </p:txBody>
      </p:sp>
      <p:sp>
        <p:nvSpPr>
          <p:cNvPr id="3" name="Content Placeholder 2"/>
          <p:cNvSpPr>
            <a:spLocks noGrp="1"/>
          </p:cNvSpPr>
          <p:nvPr>
            <p:ph idx="1"/>
          </p:nvPr>
        </p:nvSpPr>
        <p:spPr/>
        <p:txBody>
          <a:bodyPr>
            <a:normAutofit lnSpcReduction="10000"/>
          </a:bodyPr>
          <a:lstStyle/>
          <a:p>
            <a:r>
              <a:rPr lang="en-AU" sz="2000" dirty="0" smtClean="0"/>
              <a:t>In </a:t>
            </a:r>
            <a:r>
              <a:rPr lang="en-AU" sz="2000" dirty="0" smtClean="0"/>
              <a:t>every school there are students who challenge teachers, who answer back and want the last word. They have ten reasons and explanations why it wasn't them, why it isn't fair, why the teacher always picks on them. The disconcerting reality is that a lot of the arguments between teacher and student begin on such petty issues, as we see in this upper-grade class. </a:t>
            </a:r>
          </a:p>
          <a:p>
            <a:r>
              <a:rPr lang="en-AU" sz="2000" b="1" dirty="0" smtClean="0"/>
              <a:t>Teacher:</a:t>
            </a:r>
            <a:r>
              <a:rPr lang="en-AU" sz="2000" dirty="0" smtClean="0"/>
              <a:t> "Jason, why aren't you at your desk?"</a:t>
            </a:r>
            <a:br>
              <a:rPr lang="en-AU" sz="2000" dirty="0" smtClean="0"/>
            </a:br>
            <a:r>
              <a:rPr lang="en-AU" sz="2000" b="1" dirty="0" smtClean="0"/>
              <a:t>Jason:</a:t>
            </a:r>
            <a:r>
              <a:rPr lang="en-AU" sz="2000" dirty="0" smtClean="0"/>
              <a:t> "I'm only borrowing a ruler from </a:t>
            </a:r>
            <a:r>
              <a:rPr lang="en-AU" sz="2000" dirty="0" err="1" smtClean="0"/>
              <a:t>Dimi</a:t>
            </a:r>
            <a:r>
              <a:rPr lang="en-AU" sz="2000" dirty="0" smtClean="0"/>
              <a:t>. Geez!"</a:t>
            </a:r>
            <a:br>
              <a:rPr lang="en-AU" sz="2000" dirty="0" smtClean="0"/>
            </a:br>
            <a:r>
              <a:rPr lang="en-AU" sz="2000" b="1" dirty="0" smtClean="0"/>
              <a:t>Teacher:</a:t>
            </a:r>
            <a:r>
              <a:rPr lang="en-AU" sz="2000" dirty="0" smtClean="0"/>
              <a:t> "Look, don't lie to me. You were not getting a ruler. I saw you. (The teacher is becoming angry as he sees the grin surface on Jason's face that says, I'm conning you.) I'm sick and tired of your </a:t>
            </a:r>
            <a:r>
              <a:rPr lang="en-AU" sz="2000" dirty="0" err="1" smtClean="0"/>
              <a:t>behavior</a:t>
            </a:r>
            <a:r>
              <a:rPr lang="en-AU" sz="2000" dirty="0" smtClean="0"/>
              <a:t>!"</a:t>
            </a:r>
            <a:br>
              <a:rPr lang="en-AU" sz="2000" dirty="0" smtClean="0"/>
            </a:br>
            <a:r>
              <a:rPr lang="en-AU" sz="2000" b="1" dirty="0" smtClean="0"/>
              <a:t>Jason:</a:t>
            </a:r>
            <a:r>
              <a:rPr lang="en-AU" sz="2000" dirty="0" smtClean="0"/>
              <a:t> "How do you know, anyway, whether I was getting a ruler or not? You can ask </a:t>
            </a:r>
            <a:r>
              <a:rPr lang="en-AU" sz="2000" dirty="0" err="1" smtClean="0"/>
              <a:t>Dimi</a:t>
            </a:r>
            <a:r>
              <a:rPr lang="en-AU" sz="2000" dirty="0" smtClean="0"/>
              <a:t>." (He folds his arms in </a:t>
            </a:r>
            <a:r>
              <a:rPr lang="en-AU" sz="2000" dirty="0" err="1" smtClean="0"/>
              <a:t>megahuff</a:t>
            </a:r>
            <a:r>
              <a:rPr lang="en-AU" sz="2000" dirty="0" smtClean="0"/>
              <a:t> mode. The whole class is watching.)</a:t>
            </a:r>
            <a:br>
              <a:rPr lang="en-AU" sz="2000" dirty="0" smtClean="0"/>
            </a:br>
            <a:r>
              <a:rPr lang="en-AU" sz="2000" b="1" dirty="0" smtClean="0"/>
              <a:t>Teacher:</a:t>
            </a:r>
            <a:r>
              <a:rPr lang="en-AU" sz="2000" dirty="0" smtClean="0"/>
              <a:t> "You think you're so smart, don't you. Well, let me tell you . . ." </a:t>
            </a:r>
          </a:p>
          <a:p>
            <a:endParaRPr lang="en-AU"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smtClean="0"/>
              <a:t>The Sulker </a:t>
            </a:r>
            <a:endParaRPr lang="en-AU" dirty="0"/>
          </a:p>
        </p:txBody>
      </p:sp>
      <p:sp>
        <p:nvSpPr>
          <p:cNvPr id="3" name="Content Placeholder 2"/>
          <p:cNvSpPr>
            <a:spLocks noGrp="1"/>
          </p:cNvSpPr>
          <p:nvPr>
            <p:ph idx="1"/>
          </p:nvPr>
        </p:nvSpPr>
        <p:spPr/>
        <p:txBody>
          <a:bodyPr>
            <a:normAutofit fontScale="92500" lnSpcReduction="20000"/>
          </a:bodyPr>
          <a:lstStyle/>
          <a:p>
            <a:r>
              <a:rPr lang="en-AU" sz="2000" dirty="0" smtClean="0"/>
              <a:t>Just </a:t>
            </a:r>
            <a:r>
              <a:rPr lang="en-AU" sz="2000" dirty="0" smtClean="0"/>
              <a:t>before the recess bell, Veronica was directed to stay back after class for a few minutes. "What for?" was her injured-party reply. She was ignored this and the class dismissed. As the class left, Veronica folded her arms and slouched against the wall. Veronica was asked if there was a problem in class. </a:t>
            </a:r>
          </a:p>
          <a:p>
            <a:r>
              <a:rPr lang="en-AU" sz="2000" b="1" dirty="0" smtClean="0"/>
              <a:t>Veronica:</a:t>
            </a:r>
            <a:r>
              <a:rPr lang="en-AU" sz="2000" dirty="0" smtClean="0"/>
              <a:t> (eyes down, subdued sulkiness) "Nope."</a:t>
            </a:r>
            <a:br>
              <a:rPr lang="en-AU" sz="2000" dirty="0" smtClean="0"/>
            </a:br>
            <a:r>
              <a:rPr lang="en-AU" sz="2000" b="1" dirty="0" smtClean="0"/>
              <a:t>Teacher:</a:t>
            </a:r>
            <a:r>
              <a:rPr lang="en-AU" sz="2000" dirty="0" smtClean="0"/>
              <a:t> "Maybe you're feeling annoyed or upset because I've asked you to stay back?"</a:t>
            </a:r>
            <a:br>
              <a:rPr lang="en-AU" sz="2000" dirty="0" smtClean="0"/>
            </a:br>
            <a:r>
              <a:rPr lang="en-AU" sz="2000" b="1" dirty="0" smtClean="0"/>
              <a:t>Veronica:</a:t>
            </a:r>
            <a:r>
              <a:rPr lang="en-AU" sz="2000" dirty="0" smtClean="0"/>
              <a:t> "Yeah. What did I do?"</a:t>
            </a:r>
            <a:br>
              <a:rPr lang="en-AU" sz="2000" dirty="0" smtClean="0"/>
            </a:br>
            <a:r>
              <a:rPr lang="en-AU" sz="2000" b="1" dirty="0" smtClean="0"/>
              <a:t>Teacher:</a:t>
            </a:r>
            <a:r>
              <a:rPr lang="en-AU" sz="2000" dirty="0" smtClean="0"/>
              <a:t> "Do you remember when I asked you to go back to your own desk? Do you remember what you did and said?"</a:t>
            </a:r>
            <a:br>
              <a:rPr lang="en-AU" sz="2000" dirty="0" smtClean="0"/>
            </a:br>
            <a:r>
              <a:rPr lang="en-AU" sz="2000" dirty="0" smtClean="0"/>
              <a:t>Veronica gave me marginal eye contact at this point. </a:t>
            </a:r>
            <a:br>
              <a:rPr lang="en-AU" sz="2000" dirty="0" smtClean="0"/>
            </a:br>
            <a:r>
              <a:rPr lang="en-AU" sz="2000" b="1" dirty="0" smtClean="0"/>
              <a:t>Teacher:</a:t>
            </a:r>
            <a:r>
              <a:rPr lang="en-AU" sz="2000" dirty="0" smtClean="0"/>
              <a:t> "Do you mind if I show you what you said?"</a:t>
            </a:r>
            <a:br>
              <a:rPr lang="en-AU" sz="2000" dirty="0" smtClean="0"/>
            </a:br>
            <a:r>
              <a:rPr lang="en-AU" sz="2000" b="1" dirty="0" smtClean="0"/>
              <a:t>Veronica:</a:t>
            </a:r>
            <a:r>
              <a:rPr lang="en-AU" sz="2000" dirty="0" smtClean="0"/>
              <a:t> "What?"</a:t>
            </a:r>
            <a:br>
              <a:rPr lang="en-AU" sz="2000" dirty="0" smtClean="0"/>
            </a:br>
            <a:r>
              <a:rPr lang="en-AU" sz="2000" b="1" dirty="0" smtClean="0"/>
              <a:t>Teacher:</a:t>
            </a:r>
            <a:r>
              <a:rPr lang="en-AU" sz="2000" dirty="0" smtClean="0"/>
              <a:t> "Let me show you." </a:t>
            </a:r>
          </a:p>
          <a:p>
            <a:r>
              <a:rPr lang="en-AU" sz="2000" dirty="0" smtClean="0"/>
              <a:t>(Teacher demonstrates to Veronica)</a:t>
            </a:r>
          </a:p>
          <a:p>
            <a:r>
              <a:rPr lang="en-AU" sz="2000" b="1" dirty="0" smtClean="0"/>
              <a:t>Veronica:</a:t>
            </a:r>
            <a:r>
              <a:rPr lang="en-AU" sz="2000" dirty="0" smtClean="0"/>
              <a:t> "Yeah, well, I didn't mean it."</a:t>
            </a:r>
            <a:br>
              <a:rPr lang="en-AU" sz="2000" dirty="0" smtClean="0"/>
            </a:br>
            <a:r>
              <a:rPr lang="en-AU" sz="2000" b="1" dirty="0" smtClean="0"/>
              <a:t>Teacher:</a:t>
            </a:r>
            <a:r>
              <a:rPr lang="en-AU" sz="2000" dirty="0" smtClean="0"/>
              <a:t> "Okay, maybe you didn't mean it, but that's what you said and that's how it sounded." </a:t>
            </a:r>
          </a:p>
          <a:p>
            <a:endParaRPr lang="en-AU"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Take the challenge</a:t>
            </a:r>
            <a:endParaRPr lang="en-AU" dirty="0"/>
          </a:p>
        </p:txBody>
      </p:sp>
      <p:sp>
        <p:nvSpPr>
          <p:cNvPr id="3" name="Content Placeholder 2"/>
          <p:cNvSpPr>
            <a:spLocks noGrp="1"/>
          </p:cNvSpPr>
          <p:nvPr>
            <p:ph idx="1"/>
          </p:nvPr>
        </p:nvSpPr>
        <p:spPr>
          <a:xfrm>
            <a:off x="251520" y="1775191"/>
            <a:ext cx="8712968" cy="4625609"/>
          </a:xfrm>
        </p:spPr>
        <p:txBody>
          <a:bodyPr/>
          <a:lstStyle/>
          <a:p>
            <a:r>
              <a:rPr lang="en-AU" dirty="0" smtClean="0">
                <a:hlinkClick r:id="rId2"/>
              </a:rPr>
              <a:t>http://</a:t>
            </a:r>
            <a:r>
              <a:rPr lang="en-AU" dirty="0" smtClean="0">
                <a:hlinkClick r:id="rId2"/>
              </a:rPr>
              <a:t>www.teachersmedia.co.uk/behaviourchallengeprimary</a:t>
            </a:r>
            <a:endParaRPr lang="en-AU" dirty="0" smtClean="0"/>
          </a:p>
          <a:p>
            <a:endParaRPr lang="en-A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25</TotalTime>
  <Words>311</Words>
  <Application>Microsoft Office PowerPoint</Application>
  <PresentationFormat>On-screen Show (4:3)</PresentationFormat>
  <Paragraphs>31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Module</vt:lpstr>
      <vt:lpstr>Week 10</vt:lpstr>
      <vt:lpstr>Jonah</vt:lpstr>
      <vt:lpstr>The Chatterbox </vt:lpstr>
      <vt:lpstr>The Clinger</vt:lpstr>
      <vt:lpstr>The Boycotter</vt:lpstr>
      <vt:lpstr>The Debater</vt:lpstr>
      <vt:lpstr>The Sulker </vt:lpstr>
      <vt:lpstr>Take the challenge</vt:lpstr>
    </vt:vector>
  </TitlesOfParts>
  <Company>University Of Notre Dame Australia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10</dc:title>
  <dc:creator>ITS</dc:creator>
  <cp:lastModifiedBy>ITS</cp:lastModifiedBy>
  <cp:revision>4</cp:revision>
  <dcterms:created xsi:type="dcterms:W3CDTF">2011-09-28T00:58:51Z</dcterms:created>
  <dcterms:modified xsi:type="dcterms:W3CDTF">2011-09-28T01:36:21Z</dcterms:modified>
</cp:coreProperties>
</file>